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imo Bold" panose="020B0704020202020204" pitchFamily="34" charset="0"/>
      <p:regular r:id="rId15"/>
      <p:bold r:id="rId16"/>
    </p:embeddedFont>
    <p:embeddedFont>
      <p:font typeface="Barlow Light" panose="020F0302020204030204" pitchFamily="34" charset="0"/>
      <p:regular r:id="rId17"/>
      <p:italic r:id="rId18"/>
    </p:embeddedFont>
    <p:embeddedFont>
      <p:font typeface="Barlow Light Bold" pitchFamily="2" charset="77"/>
      <p:regular r:id="rId19"/>
    </p:embeddedFont>
    <p:embeddedFont>
      <p:font typeface="Barlow Light Italics" pitchFamily="2" charset="77"/>
      <p:regular r:id="rId20"/>
      <p:italic r:id="rId21"/>
    </p:embeddedFont>
    <p:embeddedFont>
      <p:font typeface="Barlow Medium" panose="020F0502020204030204" pitchFamily="34" charset="0"/>
      <p:regular r:id="rId22"/>
      <p:italic r:id="rId23"/>
    </p:embeddedFont>
    <p:embeddedFont>
      <p:font typeface="Barlow Medium Bold" pitchFamily="2" charset="7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TAN Mon Cheri" pitchFamily="2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40" autoAdjust="0"/>
  </p:normalViewPr>
  <p:slideViewPr>
    <p:cSldViewPr>
      <p:cViewPr varScale="1">
        <p:scale>
          <a:sx n="71" d="100"/>
          <a:sy n="71" d="100"/>
        </p:scale>
        <p:origin x="7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 rot="-9407351">
            <a:off x="-1052828" y="-4742180"/>
            <a:ext cx="11220973" cy="1046355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13619392" y="1597235"/>
            <a:ext cx="8618816" cy="89779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60000"/>
          </a:blip>
          <a:srcRect/>
          <a:stretch>
            <a:fillRect/>
          </a:stretch>
        </p:blipFill>
        <p:spPr>
          <a:xfrm>
            <a:off x="4795053" y="8076655"/>
            <a:ext cx="4591019" cy="49970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159509" y="2881993"/>
            <a:ext cx="4377447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4255771"/>
            <a:ext cx="9800475" cy="1480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0"/>
              </a:lnSpc>
            </a:pPr>
            <a:r>
              <a:rPr lang="en-US" sz="7800">
                <a:solidFill>
                  <a:srgbClr val="FAF2E9"/>
                </a:solidFill>
                <a:latin typeface="TAN Mon Cheri"/>
              </a:rPr>
              <a:t>Hungry Terps</a:t>
            </a:r>
          </a:p>
        </p:txBody>
      </p:sp>
      <p:sp>
        <p:nvSpPr>
          <p:cNvPr id="8" name="AutoShape 8"/>
          <p:cNvSpPr/>
          <p:nvPr/>
        </p:nvSpPr>
        <p:spPr>
          <a:xfrm>
            <a:off x="1028700" y="6086202"/>
            <a:ext cx="6492240" cy="0"/>
          </a:xfrm>
          <a:prstGeom prst="line">
            <a:avLst/>
          </a:prstGeom>
          <a:ln w="47625" cap="rnd">
            <a:solidFill>
              <a:srgbClr val="FFFFFF">
                <a:alpha val="44706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2513736" y="1551117"/>
            <a:ext cx="7577447" cy="1030945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4999"/>
          </a:blip>
          <a:srcRect/>
          <a:stretch>
            <a:fillRect/>
          </a:stretch>
        </p:blipFill>
        <p:spPr>
          <a:xfrm rot="1243438">
            <a:off x="15371436" y="8957754"/>
            <a:ext cx="3775729" cy="378994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rcRect/>
          <a:stretch>
            <a:fillRect/>
          </a:stretch>
        </p:blipFill>
        <p:spPr>
          <a:xfrm>
            <a:off x="16247826" y="-2025484"/>
            <a:ext cx="4772794" cy="5273806"/>
          </a:xfrm>
          <a:prstGeom prst="rect">
            <a:avLst/>
          </a:prstGeom>
        </p:spPr>
      </p:pic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424985" y="2159726"/>
            <a:ext cx="7432574" cy="5967548"/>
            <a:chOff x="0" y="0"/>
            <a:chExt cx="7467600" cy="59956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5"/>
              <a:stretch>
                <a:fillRect r="-98851"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2656974"/>
            <a:ext cx="7888630" cy="4567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9"/>
              </a:lnSpc>
            </a:pPr>
            <a:r>
              <a:rPr lang="en-US" sz="2585" dirty="0">
                <a:solidFill>
                  <a:srgbClr val="FAF2E9"/>
                </a:solidFill>
                <a:latin typeface="Barlow Medium"/>
              </a:rPr>
              <a:t>To get feedback of the lowest-rated branch in order to improve.</a:t>
            </a:r>
          </a:p>
          <a:p>
            <a:pPr>
              <a:lnSpc>
                <a:spcPts val="3619"/>
              </a:lnSpc>
            </a:pPr>
            <a:endParaRPr lang="en-US" sz="2585" dirty="0">
              <a:solidFill>
                <a:srgbClr val="FAF2E9"/>
              </a:solidFill>
              <a:latin typeface="Barlow Medium"/>
            </a:endParaRPr>
          </a:p>
          <a:p>
            <a:pPr>
              <a:lnSpc>
                <a:spcPts val="3619"/>
              </a:lnSpc>
            </a:pPr>
            <a:r>
              <a:rPr lang="en-US" sz="1143" dirty="0">
                <a:solidFill>
                  <a:srgbClr val="FAF2E9"/>
                </a:solidFill>
                <a:latin typeface="Arimo Bold"/>
              </a:rPr>
              <a:t>CREATE VIEW </a:t>
            </a:r>
            <a:r>
              <a:rPr lang="en-US" sz="1143" dirty="0" err="1">
                <a:solidFill>
                  <a:srgbClr val="FAF2E9"/>
                </a:solidFill>
                <a:latin typeface="Arimo Bold"/>
              </a:rPr>
              <a:t>dbo.Peak_hours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 AS</a:t>
            </a:r>
          </a:p>
          <a:p>
            <a:pPr>
              <a:lnSpc>
                <a:spcPts val="3619"/>
              </a:lnSpc>
            </a:pPr>
            <a:r>
              <a:rPr lang="en-US" sz="1143" dirty="0">
                <a:solidFill>
                  <a:srgbClr val="FAF2E9"/>
                </a:solidFill>
                <a:latin typeface="Arimo Bold"/>
              </a:rPr>
              <a:t>(Select</a:t>
            </a:r>
            <a:r>
              <a:rPr lang="en-US" sz="2585" dirty="0">
                <a:solidFill>
                  <a:srgbClr val="FAF2E9"/>
                </a:solidFill>
                <a:latin typeface="Barlow Light Bold"/>
              </a:rPr>
              <a:t> 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DATEPART(HOUR, [</a:t>
            </a:r>
            <a:r>
              <a:rPr lang="en-US" sz="1143" dirty="0" err="1">
                <a:solidFill>
                  <a:srgbClr val="FAF2E9"/>
                </a:solidFill>
                <a:latin typeface="Arimo Bold"/>
              </a:rPr>
              <a:t>checkInValue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])</a:t>
            </a:r>
            <a:r>
              <a:rPr lang="en-US" sz="2585" dirty="0">
                <a:solidFill>
                  <a:srgbClr val="FAF2E9"/>
                </a:solidFill>
                <a:latin typeface="Barlow Light Bold"/>
              </a:rPr>
              <a:t> 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AS 'Hour Of The Day' </a:t>
            </a:r>
          </a:p>
          <a:p>
            <a:pPr>
              <a:lnSpc>
                <a:spcPts val="3619"/>
              </a:lnSpc>
            </a:pPr>
            <a:r>
              <a:rPr lang="en-US" sz="1143" dirty="0">
                <a:solidFill>
                  <a:srgbClr val="FAF2E9"/>
                </a:solidFill>
                <a:latin typeface="Arimo Bold"/>
              </a:rPr>
              <a:t>, COUNT(*) AS 'Number Of Check Ins’</a:t>
            </a:r>
            <a:r>
              <a:rPr lang="en-US" sz="2585" dirty="0">
                <a:solidFill>
                  <a:srgbClr val="FAF2E9"/>
                </a:solidFill>
                <a:latin typeface="Barlow Light Bold"/>
              </a:rPr>
              <a:t> 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FROM </a:t>
            </a:r>
          </a:p>
          <a:p>
            <a:pPr>
              <a:lnSpc>
                <a:spcPts val="3619"/>
              </a:lnSpc>
            </a:pPr>
            <a:r>
              <a:rPr lang="en-US" sz="1143" dirty="0">
                <a:solidFill>
                  <a:srgbClr val="FAF2E9"/>
                </a:solidFill>
                <a:latin typeface="Arimo Bold"/>
              </a:rPr>
              <a:t>[BUDT703_Project_0503_07].[</a:t>
            </a:r>
            <a:r>
              <a:rPr lang="en-US" sz="1143" dirty="0" err="1">
                <a:solidFill>
                  <a:srgbClr val="FAF2E9"/>
                </a:solidFill>
                <a:latin typeface="Arimo Bold"/>
              </a:rPr>
              <a:t>dbo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].[</a:t>
            </a:r>
            <a:r>
              <a:rPr lang="en-US" sz="1143" dirty="0" err="1">
                <a:solidFill>
                  <a:srgbClr val="FAF2E9"/>
                </a:solidFill>
                <a:latin typeface="Arimo Bold"/>
              </a:rPr>
              <a:t>Terp.CheckIn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]</a:t>
            </a:r>
          </a:p>
          <a:p>
            <a:pPr>
              <a:lnSpc>
                <a:spcPts val="3619"/>
              </a:lnSpc>
            </a:pPr>
            <a:r>
              <a:rPr lang="en-US" sz="1143" dirty="0">
                <a:solidFill>
                  <a:srgbClr val="FAF2E9"/>
                </a:solidFill>
                <a:latin typeface="Arimo Bold"/>
              </a:rPr>
              <a:t>GROUP BY DATEPART(HOUR, [</a:t>
            </a:r>
            <a:r>
              <a:rPr lang="en-US" sz="1143" dirty="0" err="1">
                <a:solidFill>
                  <a:srgbClr val="FAF2E9"/>
                </a:solidFill>
                <a:latin typeface="Arimo Bold"/>
              </a:rPr>
              <a:t>checkInValue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]));</a:t>
            </a:r>
          </a:p>
          <a:p>
            <a:pPr>
              <a:lnSpc>
                <a:spcPts val="3619"/>
              </a:lnSpc>
            </a:pPr>
            <a:endParaRPr lang="en-US" sz="1143" dirty="0">
              <a:solidFill>
                <a:srgbClr val="FAF2E9"/>
              </a:solidFill>
              <a:latin typeface="Arimo Bold"/>
            </a:endParaRPr>
          </a:p>
          <a:p>
            <a:pPr>
              <a:lnSpc>
                <a:spcPts val="3619"/>
              </a:lnSpc>
            </a:pPr>
            <a:r>
              <a:rPr lang="en-US" sz="1143" dirty="0">
                <a:solidFill>
                  <a:srgbClr val="FAF2E9"/>
                </a:solidFill>
                <a:latin typeface="Arimo Bold"/>
              </a:rPr>
              <a:t>SELECT * FROM </a:t>
            </a:r>
            <a:r>
              <a:rPr lang="en-US" sz="1143" dirty="0" err="1">
                <a:solidFill>
                  <a:srgbClr val="FAF2E9"/>
                </a:solidFill>
                <a:latin typeface="Arimo Bold"/>
              </a:rPr>
              <a:t>dbo.Peak_hours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72296" y="4639871"/>
            <a:ext cx="900590" cy="74667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6436572"/>
            <a:ext cx="987781" cy="95725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867890" y="3465347"/>
            <a:ext cx="6492240" cy="0"/>
          </a:xfrm>
          <a:prstGeom prst="line">
            <a:avLst/>
          </a:prstGeom>
          <a:ln w="47625" cap="rnd">
            <a:solidFill>
              <a:srgbClr val="FFFFFF">
                <a:alpha val="44706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705217" y="2832852"/>
            <a:ext cx="10582783" cy="568987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904875"/>
            <a:ext cx="6170621" cy="226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FAF2E9"/>
                </a:solidFill>
                <a:latin typeface="TAN Mon Cheri"/>
              </a:rPr>
              <a:t>Sentiment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92978" y="4717931"/>
            <a:ext cx="617062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9"/>
              </a:lnSpc>
            </a:pPr>
            <a:r>
              <a:rPr lang="en-US" sz="2999">
                <a:solidFill>
                  <a:srgbClr val="FAF2E9"/>
                </a:solidFill>
                <a:latin typeface="Barlow Medium Bold"/>
              </a:rPr>
              <a:t>Determine polarity of reviews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92978" y="6353222"/>
            <a:ext cx="6170621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199"/>
              </a:lnSpc>
            </a:pPr>
            <a:r>
              <a:rPr lang="en-US" sz="2999">
                <a:solidFill>
                  <a:srgbClr val="FAF2E9"/>
                </a:solidFill>
                <a:latin typeface="Barlow Medium Bold"/>
              </a:rPr>
              <a:t>Better understand customer sentiment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25"/>
          <a:stretch>
            <a:fillRect/>
          </a:stretch>
        </p:blipFill>
        <p:spPr>
          <a:xfrm>
            <a:off x="6569990" y="641911"/>
            <a:ext cx="11428115" cy="92583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93429" y="4300793"/>
            <a:ext cx="5641708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1B1B1B"/>
                </a:solidFill>
                <a:latin typeface="TAN Mon Cheri"/>
              </a:rPr>
              <a:t>Dashboard</a:t>
            </a:r>
          </a:p>
        </p:txBody>
      </p:sp>
      <p:sp>
        <p:nvSpPr>
          <p:cNvPr id="4" name="AutoShape 4"/>
          <p:cNvSpPr/>
          <p:nvPr/>
        </p:nvSpPr>
        <p:spPr>
          <a:xfrm rot="13407">
            <a:off x="393502" y="5422395"/>
            <a:ext cx="5309367" cy="0"/>
          </a:xfrm>
          <a:prstGeom prst="line">
            <a:avLst/>
          </a:prstGeom>
          <a:ln w="47625" cap="rnd">
            <a:solidFill>
              <a:srgbClr val="966933">
                <a:alpha val="44706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11" t="6174" r="1340" b="1991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729073" y="1233579"/>
            <a:ext cx="10829854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56F4A"/>
                </a:solidFill>
                <a:latin typeface="TAN Mon Cheri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2319328"/>
            <a:ext cx="6492240" cy="0"/>
          </a:xfrm>
          <a:prstGeom prst="line">
            <a:avLst/>
          </a:prstGeom>
          <a:ln w="47625" cap="rnd">
            <a:solidFill>
              <a:srgbClr val="FFFFFF">
                <a:alpha val="44706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5000"/>
          </a:blip>
          <a:srcRect l="22362" r="2484"/>
          <a:stretch>
            <a:fillRect/>
          </a:stretch>
        </p:blipFill>
        <p:spPr>
          <a:xfrm>
            <a:off x="10925324" y="-667961"/>
            <a:ext cx="8642958" cy="1150045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1065204"/>
            <a:ext cx="3085135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FAF2E9"/>
                </a:solidFill>
                <a:latin typeface="TAN Mon Cheri"/>
              </a:rPr>
              <a:t>Users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4017" y="4051300"/>
            <a:ext cx="7261605" cy="209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AF2E9"/>
                </a:solidFill>
                <a:latin typeface="Barlow Light Bold"/>
              </a:rPr>
              <a:t>Starbucks</a:t>
            </a:r>
          </a:p>
          <a:p>
            <a:pPr>
              <a:lnSpc>
                <a:spcPts val="5599"/>
              </a:lnSpc>
            </a:pPr>
            <a:endParaRPr lang="en-US" sz="3999">
              <a:solidFill>
                <a:srgbClr val="FAF2E9"/>
              </a:solidFill>
              <a:latin typeface="Barlow Light Bold"/>
            </a:endParaRP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FAF2E9"/>
                </a:solidFill>
                <a:latin typeface="Barlow Light Bold"/>
              </a:rPr>
              <a:t>Reviewers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4160" b="2416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6000"/>
          </a:blip>
          <a:srcRect/>
          <a:stretch>
            <a:fillRect/>
          </a:stretch>
        </p:blipFill>
        <p:spPr>
          <a:xfrm rot="1067573">
            <a:off x="10439433" y="-1428427"/>
            <a:ext cx="10401154" cy="11320984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625489"/>
            <a:ext cx="6492240" cy="0"/>
          </a:xfrm>
          <a:prstGeom prst="line">
            <a:avLst/>
          </a:prstGeom>
          <a:ln w="47625" cap="rnd">
            <a:solidFill>
              <a:srgbClr val="000000">
                <a:alpha val="44706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641646" y="4162179"/>
            <a:ext cx="3268798" cy="196264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75682" y="5974879"/>
            <a:ext cx="3538393" cy="142862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75682" y="3656272"/>
            <a:ext cx="3538393" cy="115158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28700" y="1387311"/>
            <a:ext cx="10393573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100"/>
              </a:lnSpc>
            </a:pPr>
            <a:r>
              <a:rPr lang="en-US" sz="6500">
                <a:solidFill>
                  <a:srgbClr val="1B1B1B"/>
                </a:solidFill>
                <a:latin typeface="TAN Mon Cheri"/>
              </a:rPr>
              <a:t>Data Source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4876491">
            <a:off x="914885" y="1899691"/>
            <a:ext cx="7707443" cy="6927064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06600" y="2052851"/>
            <a:ext cx="6327759" cy="6181299"/>
            <a:chOff x="0" y="0"/>
            <a:chExt cx="4828540" cy="4716780"/>
          </a:xfrm>
        </p:grpSpPr>
        <p:sp>
          <p:nvSpPr>
            <p:cNvPr id="4" name="Freeform 4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3"/>
              <a:stretch>
                <a:fillRect l="-39572" r="-39572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8776646" y="658914"/>
            <a:ext cx="7540465" cy="1205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880"/>
              </a:lnSpc>
            </a:pPr>
            <a:r>
              <a:rPr lang="en-US" sz="7057">
                <a:solidFill>
                  <a:srgbClr val="FAF2E9"/>
                </a:solidFill>
                <a:latin typeface="TAN Mon Cheri"/>
              </a:rPr>
              <a:t>Our Mission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776646" y="2441925"/>
            <a:ext cx="8907982" cy="7420086"/>
            <a:chOff x="0" y="0"/>
            <a:chExt cx="11877310" cy="9893449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11877310" cy="25046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823"/>
                </a:lnSpc>
              </a:pPr>
              <a:r>
                <a:rPr lang="en-US" sz="2731">
                  <a:solidFill>
                    <a:srgbClr val="FAF2E9"/>
                  </a:solidFill>
                  <a:latin typeface="Barlow Medium Bold"/>
                </a:rPr>
                <a:t>To</a:t>
              </a:r>
              <a:r>
                <a:rPr lang="en-US" sz="2731" u="none">
                  <a:solidFill>
                    <a:srgbClr val="FAF2E9"/>
                  </a:solidFill>
                  <a:latin typeface="Barlow Medium Bold"/>
                </a:rPr>
                <a:t> analyze the reviews and tips from customers to evaluate Starbucks’ coffeehouses in the College Park </a:t>
              </a:r>
            </a:p>
            <a:p>
              <a:pPr marL="0" lvl="0" indent="0">
                <a:lnSpc>
                  <a:spcPts val="3823"/>
                </a:lnSpc>
              </a:pPr>
              <a:r>
                <a:rPr lang="en-US" sz="2731" u="none">
                  <a:solidFill>
                    <a:srgbClr val="FAF2E9"/>
                  </a:solidFill>
                  <a:latin typeface="Barlow Medium Bold"/>
                </a:rPr>
                <a:t>area and improve business based on the feedback provided.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952747"/>
              <a:ext cx="11877310" cy="69407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6010" lvl="1" indent="-293005">
                <a:lnSpc>
                  <a:spcPts val="3799"/>
                </a:lnSpc>
                <a:buFont typeface="Arial"/>
                <a:buChar char="•"/>
              </a:pPr>
              <a:r>
                <a:rPr lang="en-US" sz="2714">
                  <a:solidFill>
                    <a:srgbClr val="FAF2E9"/>
                  </a:solidFill>
                  <a:latin typeface="Barlow Light Bold"/>
                </a:rPr>
                <a:t>To determine the Starbucks branch with the highest customer rating.</a:t>
              </a:r>
            </a:p>
            <a:p>
              <a:pPr>
                <a:lnSpc>
                  <a:spcPts val="3799"/>
                </a:lnSpc>
              </a:pPr>
              <a:endParaRPr lang="en-US" sz="2714">
                <a:solidFill>
                  <a:srgbClr val="FAF2E9"/>
                </a:solidFill>
                <a:latin typeface="Barlow Light Bold"/>
              </a:endParaRPr>
            </a:p>
            <a:p>
              <a:pPr marL="586010" lvl="1" indent="-293005">
                <a:lnSpc>
                  <a:spcPts val="3799"/>
                </a:lnSpc>
                <a:buFont typeface="Arial"/>
                <a:buChar char="•"/>
              </a:pPr>
              <a:r>
                <a:rPr lang="en-US" sz="2714">
                  <a:solidFill>
                    <a:srgbClr val="FAF2E9"/>
                  </a:solidFill>
                  <a:latin typeface="Barlow Light Bold"/>
                </a:rPr>
                <a:t>To find the reviews of the highest-rated Starbucks branch in order to improve other branches.</a:t>
              </a:r>
            </a:p>
            <a:p>
              <a:pPr>
                <a:lnSpc>
                  <a:spcPts val="3799"/>
                </a:lnSpc>
              </a:pPr>
              <a:endParaRPr lang="en-US" sz="2714">
                <a:solidFill>
                  <a:srgbClr val="FAF2E9"/>
                </a:solidFill>
                <a:latin typeface="Barlow Light Bold"/>
              </a:endParaRPr>
            </a:p>
            <a:p>
              <a:pPr marL="586010" lvl="1" indent="-293005">
                <a:lnSpc>
                  <a:spcPts val="3799"/>
                </a:lnSpc>
                <a:buFont typeface="Arial"/>
                <a:buChar char="•"/>
              </a:pPr>
              <a:r>
                <a:rPr lang="en-US" sz="2714">
                  <a:solidFill>
                    <a:srgbClr val="FAF2E9"/>
                  </a:solidFill>
                  <a:latin typeface="Barlow Light Bold"/>
                </a:rPr>
                <a:t>To find negative reviews in order to get feedback and improve.</a:t>
              </a:r>
            </a:p>
            <a:p>
              <a:pPr>
                <a:lnSpc>
                  <a:spcPts val="3799"/>
                </a:lnSpc>
              </a:pPr>
              <a:endParaRPr lang="en-US" sz="2714">
                <a:solidFill>
                  <a:srgbClr val="FAF2E9"/>
                </a:solidFill>
                <a:latin typeface="Barlow Light Bold"/>
              </a:endParaRPr>
            </a:p>
            <a:p>
              <a:pPr marL="586010" lvl="1" indent="-293005">
                <a:lnSpc>
                  <a:spcPts val="3799"/>
                </a:lnSpc>
                <a:buFont typeface="Arial"/>
                <a:buChar char="•"/>
              </a:pPr>
              <a:r>
                <a:rPr lang="en-US" sz="2714">
                  <a:solidFill>
                    <a:srgbClr val="FAF2E9"/>
                  </a:solidFill>
                  <a:latin typeface="Barlow Light Bold"/>
                </a:rPr>
                <a:t>To find the peak hours when customers visit Starbucks to be well prepared and avoid under-staffing.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8776646" y="2001144"/>
            <a:ext cx="7048699" cy="0"/>
          </a:xfrm>
          <a:prstGeom prst="line">
            <a:avLst/>
          </a:prstGeom>
          <a:ln w="47625" cap="rnd">
            <a:solidFill>
              <a:srgbClr val="FFFFFF">
                <a:alpha val="44706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-2895168" y="-1780606"/>
            <a:ext cx="9941433" cy="81644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14212644" y="907432"/>
            <a:ext cx="6093311" cy="54763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50000"/>
          </a:blip>
          <a:srcRect/>
          <a:stretch>
            <a:fillRect/>
          </a:stretch>
        </p:blipFill>
        <p:spPr>
          <a:xfrm rot="-4474379">
            <a:off x="7824248" y="5143500"/>
            <a:ext cx="6079617" cy="82296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6115721"/>
            <a:ext cx="6492240" cy="0"/>
          </a:xfrm>
          <a:prstGeom prst="line">
            <a:avLst/>
          </a:prstGeom>
          <a:ln w="47625" cap="rnd">
            <a:solidFill>
              <a:srgbClr val="FFFFFF">
                <a:alpha val="44706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758874" y="26838"/>
            <a:ext cx="9529126" cy="10260162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48852" y="4615898"/>
            <a:ext cx="6480781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AF2E9"/>
                </a:solidFill>
                <a:latin typeface="TAN Mon Cheri"/>
              </a:rPr>
              <a:t>ER Diagram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993477" y="5981728"/>
            <a:ext cx="5428027" cy="599782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548415" y="-1971149"/>
            <a:ext cx="6093311" cy="547636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904875"/>
            <a:ext cx="9762365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1B1B1B"/>
                </a:solidFill>
                <a:latin typeface="TAN Mon Cheri"/>
              </a:rPr>
              <a:t>Relational Schema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805339"/>
            <a:ext cx="17332420" cy="699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u="none">
                <a:solidFill>
                  <a:srgbClr val="1B1B1B"/>
                </a:solidFill>
                <a:latin typeface="Barlow Light"/>
              </a:rPr>
              <a:t>Business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u="none">
                <a:solidFill>
                  <a:srgbClr val="1B1B1B"/>
                </a:solidFill>
                <a:latin typeface="Barlow Light"/>
              </a:rPr>
              <a:t>(</a:t>
            </a:r>
            <a:r>
              <a:rPr lang="en-US" sz="2599" u="sng">
                <a:solidFill>
                  <a:srgbClr val="1B1B1B"/>
                </a:solidFill>
                <a:latin typeface="Barlow Light Bold"/>
              </a:rPr>
              <a:t>businessId</a:t>
            </a:r>
            <a:r>
              <a:rPr lang="en-US" sz="2599" u="none">
                <a:solidFill>
                  <a:srgbClr val="1B1B1B"/>
                </a:solidFill>
                <a:latin typeface="Barlow Light"/>
              </a:rPr>
              <a:t>, businessName, businessAddress, businessCity, businessState, businessPostalCode, businessStars, businessReviewCount, businessOpen, businessHours)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endParaRPr lang="en-US" sz="2599" u="none">
              <a:solidFill>
                <a:srgbClr val="1B1B1B"/>
              </a:solidFill>
              <a:latin typeface="Barlow Light"/>
            </a:endParaRP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u="none">
                <a:solidFill>
                  <a:srgbClr val="1B1B1B"/>
                </a:solidFill>
                <a:latin typeface="Barlow Light"/>
              </a:rPr>
              <a:t>User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u="none">
                <a:solidFill>
                  <a:srgbClr val="1B1B1B"/>
                </a:solidFill>
                <a:latin typeface="Barlow Light"/>
              </a:rPr>
              <a:t>(</a:t>
            </a:r>
            <a:r>
              <a:rPr lang="en-US" sz="2599" u="sng">
                <a:solidFill>
                  <a:srgbClr val="1B1B1B"/>
                </a:solidFill>
                <a:latin typeface="Barlow Light Bold"/>
              </a:rPr>
              <a:t>userId</a:t>
            </a:r>
            <a:r>
              <a:rPr lang="en-US" sz="2599" u="none">
                <a:solidFill>
                  <a:srgbClr val="1B1B1B"/>
                </a:solidFill>
                <a:latin typeface="Barlow Light"/>
              </a:rPr>
              <a:t>, userName, userReviewCount, userAverageStars)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endParaRPr lang="en-US" sz="2599" u="none">
              <a:solidFill>
                <a:srgbClr val="1B1B1B"/>
              </a:solidFill>
              <a:latin typeface="Barlow Light"/>
            </a:endParaRP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u="none">
                <a:solidFill>
                  <a:srgbClr val="1B1B1B"/>
                </a:solidFill>
                <a:latin typeface="Barlow Light"/>
              </a:rPr>
              <a:t>Review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u="none">
                <a:solidFill>
                  <a:srgbClr val="1B1B1B"/>
                </a:solidFill>
                <a:latin typeface="Barlow Light"/>
              </a:rPr>
              <a:t>(</a:t>
            </a:r>
            <a:r>
              <a:rPr lang="en-US" sz="2599" u="sng">
                <a:solidFill>
                  <a:srgbClr val="1B1B1B"/>
                </a:solidFill>
                <a:latin typeface="Barlow Light Bold"/>
              </a:rPr>
              <a:t>reviewId</a:t>
            </a:r>
            <a:r>
              <a:rPr lang="en-US" sz="2599" u="none">
                <a:solidFill>
                  <a:srgbClr val="1B1B1B"/>
                </a:solidFill>
                <a:latin typeface="Barlow Light"/>
              </a:rPr>
              <a:t>, reviewStars, reviewDate, reviewText, </a:t>
            </a:r>
            <a:r>
              <a:rPr lang="en-US" sz="2599" u="none">
                <a:solidFill>
                  <a:srgbClr val="1B1B1B"/>
                </a:solidFill>
                <a:latin typeface="Barlow Light Italics"/>
              </a:rPr>
              <a:t>businessId</a:t>
            </a:r>
            <a:r>
              <a:rPr lang="en-US" sz="2599" u="none">
                <a:solidFill>
                  <a:srgbClr val="1B1B1B"/>
                </a:solidFill>
                <a:latin typeface="Barlow Light"/>
              </a:rPr>
              <a:t>, </a:t>
            </a:r>
            <a:r>
              <a:rPr lang="en-US" sz="2599" u="none">
                <a:solidFill>
                  <a:srgbClr val="1B1B1B"/>
                </a:solidFill>
                <a:latin typeface="Barlow Light Italics"/>
              </a:rPr>
              <a:t>userId</a:t>
            </a:r>
            <a:r>
              <a:rPr lang="en-US" sz="2599" u="none">
                <a:solidFill>
                  <a:srgbClr val="1B1B1B"/>
                </a:solidFill>
                <a:latin typeface="Barlow Light"/>
              </a:rPr>
              <a:t>)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endParaRPr lang="en-US" sz="2599" u="none">
              <a:solidFill>
                <a:srgbClr val="1B1B1B"/>
              </a:solidFill>
              <a:latin typeface="Barlow Light"/>
            </a:endParaRP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u="none">
                <a:solidFill>
                  <a:srgbClr val="1B1B1B"/>
                </a:solidFill>
                <a:latin typeface="Barlow Light"/>
              </a:rPr>
              <a:t>CheckIn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u="none">
                <a:solidFill>
                  <a:srgbClr val="1B1B1B"/>
                </a:solidFill>
                <a:latin typeface="Barlow Light"/>
              </a:rPr>
              <a:t>(</a:t>
            </a:r>
            <a:r>
              <a:rPr lang="en-US" sz="2599" u="sng">
                <a:solidFill>
                  <a:srgbClr val="1B1B1B"/>
                </a:solidFill>
                <a:latin typeface="Barlow Light Bold"/>
              </a:rPr>
              <a:t>checkInId</a:t>
            </a:r>
            <a:r>
              <a:rPr lang="en-US" sz="2599" u="none">
                <a:solidFill>
                  <a:srgbClr val="1B1B1B"/>
                </a:solidFill>
                <a:latin typeface="Barlow Light"/>
              </a:rPr>
              <a:t>, checkInValue, </a:t>
            </a:r>
            <a:r>
              <a:rPr lang="en-US" sz="2599" u="none">
                <a:solidFill>
                  <a:srgbClr val="1B1B1B"/>
                </a:solidFill>
                <a:latin typeface="Barlow Light Italics"/>
              </a:rPr>
              <a:t>businessId</a:t>
            </a:r>
            <a:r>
              <a:rPr lang="en-US" sz="2599" u="none">
                <a:solidFill>
                  <a:srgbClr val="1B1B1B"/>
                </a:solidFill>
                <a:latin typeface="Barlow Light"/>
              </a:rPr>
              <a:t>, </a:t>
            </a:r>
            <a:r>
              <a:rPr lang="en-US" sz="2599" u="none">
                <a:solidFill>
                  <a:srgbClr val="1B1B1B"/>
                </a:solidFill>
                <a:latin typeface="Barlow Light Italics"/>
              </a:rPr>
              <a:t>userId</a:t>
            </a:r>
            <a:r>
              <a:rPr lang="en-US" sz="2599" u="none">
                <a:solidFill>
                  <a:srgbClr val="1B1B1B"/>
                </a:solidFill>
                <a:latin typeface="Barlow Light"/>
              </a:rPr>
              <a:t>)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endParaRPr lang="en-US" sz="2599" u="none">
              <a:solidFill>
                <a:srgbClr val="1B1B1B"/>
              </a:solidFill>
              <a:latin typeface="Barlow Light"/>
            </a:endParaRP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u="none">
                <a:solidFill>
                  <a:srgbClr val="1B1B1B"/>
                </a:solidFill>
                <a:latin typeface="Barlow Light"/>
              </a:rPr>
              <a:t>Tip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599" u="none">
                <a:solidFill>
                  <a:srgbClr val="1B1B1B"/>
                </a:solidFill>
                <a:latin typeface="Barlow Light"/>
              </a:rPr>
              <a:t>(</a:t>
            </a:r>
            <a:r>
              <a:rPr lang="en-US" sz="2599" u="sng">
                <a:solidFill>
                  <a:srgbClr val="1B1B1B"/>
                </a:solidFill>
                <a:latin typeface="Barlow Light Bold"/>
              </a:rPr>
              <a:t>tipId</a:t>
            </a:r>
            <a:r>
              <a:rPr lang="en-US" sz="2599" u="none">
                <a:solidFill>
                  <a:srgbClr val="1B1B1B"/>
                </a:solidFill>
                <a:latin typeface="Barlow Light"/>
              </a:rPr>
              <a:t>, tipText, </a:t>
            </a:r>
            <a:r>
              <a:rPr lang="en-US" sz="2599" u="none">
                <a:solidFill>
                  <a:srgbClr val="1B1B1B"/>
                </a:solidFill>
                <a:latin typeface="Barlow Light Italics"/>
              </a:rPr>
              <a:t>businessId</a:t>
            </a:r>
            <a:r>
              <a:rPr lang="en-US" sz="2599" u="none">
                <a:solidFill>
                  <a:srgbClr val="1B1B1B"/>
                </a:solidFill>
                <a:latin typeface="Barlow Light"/>
              </a:rPr>
              <a:t>, </a:t>
            </a:r>
            <a:r>
              <a:rPr lang="en-US" sz="2599" u="none">
                <a:solidFill>
                  <a:srgbClr val="1B1B1B"/>
                </a:solidFill>
                <a:latin typeface="Barlow Light Italics"/>
              </a:rPr>
              <a:t>userId</a:t>
            </a:r>
            <a:r>
              <a:rPr lang="en-US" sz="2599" u="none">
                <a:solidFill>
                  <a:srgbClr val="1B1B1B"/>
                </a:solidFill>
                <a:latin typeface="Barlow Light"/>
              </a:rPr>
              <a:t>)</a:t>
            </a:r>
          </a:p>
        </p:txBody>
      </p:sp>
      <p:sp>
        <p:nvSpPr>
          <p:cNvPr id="6" name="AutoShape 6"/>
          <p:cNvSpPr/>
          <p:nvPr/>
        </p:nvSpPr>
        <p:spPr>
          <a:xfrm>
            <a:off x="1028700" y="2233885"/>
            <a:ext cx="7048699" cy="0"/>
          </a:xfrm>
          <a:prstGeom prst="line">
            <a:avLst/>
          </a:prstGeom>
          <a:ln w="47625" cap="rnd">
            <a:solidFill>
              <a:srgbClr val="966933">
                <a:alpha val="44706"/>
              </a:srgbClr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0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</a:blip>
          <a:srcRect/>
          <a:stretch>
            <a:fillRect/>
          </a:stretch>
        </p:blipFill>
        <p:spPr>
          <a:xfrm rot="5400000">
            <a:off x="9050161" y="2056944"/>
            <a:ext cx="9541797" cy="1298203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40000"/>
          </a:blip>
          <a:srcRect/>
          <a:stretch>
            <a:fillRect/>
          </a:stretch>
        </p:blipFill>
        <p:spPr>
          <a:xfrm rot="9527041">
            <a:off x="6201508" y="-1728937"/>
            <a:ext cx="3176922" cy="3457875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1117084"/>
            <a:ext cx="11677978" cy="1888623"/>
            <a:chOff x="0" y="0"/>
            <a:chExt cx="15570637" cy="251816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14300"/>
              <a:ext cx="15570637" cy="1276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34"/>
                </a:lnSpc>
              </a:pPr>
              <a:r>
                <a:rPr lang="en-US" sz="5739">
                  <a:solidFill>
                    <a:srgbClr val="FAF2E9"/>
                  </a:solidFill>
                  <a:latin typeface="TAN Mon Cheri"/>
                </a:rPr>
                <a:t>Physical Database Design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22775"/>
              <a:ext cx="15570637" cy="5953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708"/>
                </a:lnSpc>
              </a:pPr>
              <a:r>
                <a:rPr lang="en-US" sz="2648">
                  <a:solidFill>
                    <a:srgbClr val="FAF2E9"/>
                  </a:solidFill>
                  <a:latin typeface="Barlow Medium Bold"/>
                </a:rPr>
                <a:t>Review Table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00" y="2339069"/>
            <a:ext cx="6492240" cy="0"/>
          </a:xfrm>
          <a:prstGeom prst="line">
            <a:avLst/>
          </a:prstGeom>
          <a:ln w="47625" cap="rnd">
            <a:solidFill>
              <a:srgbClr val="FFFFFF">
                <a:alpha val="44706"/>
              </a:srgbClr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rcRect l="47265" t="-12" r="15679" b="855"/>
          <a:stretch/>
        </p:blipFill>
        <p:spPr>
          <a:xfrm>
            <a:off x="12344400" y="0"/>
            <a:ext cx="5943600" cy="1028699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28700" y="3319895"/>
            <a:ext cx="11677978" cy="679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19"/>
              </a:lnSpc>
            </a:pPr>
            <a:r>
              <a:rPr lang="en-US" sz="2585" dirty="0">
                <a:solidFill>
                  <a:srgbClr val="FAF2E9"/>
                </a:solidFill>
                <a:latin typeface="Barlow Light Bold"/>
              </a:rPr>
              <a:t>CREATE TABLE [</a:t>
            </a:r>
            <a:r>
              <a:rPr lang="en-US" sz="2585" dirty="0" err="1">
                <a:solidFill>
                  <a:srgbClr val="FAF2E9"/>
                </a:solidFill>
                <a:latin typeface="Barlow Light Bold"/>
              </a:rPr>
              <a:t>Terp.Review</a:t>
            </a:r>
            <a:r>
              <a:rPr lang="en-US" sz="2585" dirty="0">
                <a:solidFill>
                  <a:srgbClr val="FAF2E9"/>
                </a:solidFill>
                <a:latin typeface="Barlow Light Bold"/>
              </a:rPr>
              <a:t>] (</a:t>
            </a:r>
          </a:p>
          <a:p>
            <a:pPr>
              <a:lnSpc>
                <a:spcPts val="3619"/>
              </a:lnSpc>
            </a:pPr>
            <a:r>
              <a:rPr lang="en-US" sz="1143" dirty="0" err="1">
                <a:solidFill>
                  <a:srgbClr val="FAF2E9"/>
                </a:solidFill>
                <a:latin typeface="Arimo Bold"/>
              </a:rPr>
              <a:t>reviewId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 VARCHAR(6) NOT NULL,</a:t>
            </a:r>
          </a:p>
          <a:p>
            <a:pPr>
              <a:lnSpc>
                <a:spcPts val="3619"/>
              </a:lnSpc>
            </a:pPr>
            <a:r>
              <a:rPr lang="en-US" sz="1143" dirty="0" err="1">
                <a:solidFill>
                  <a:srgbClr val="FAF2E9"/>
                </a:solidFill>
                <a:latin typeface="Arimo Bold"/>
              </a:rPr>
              <a:t>userId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 VARCHAR (6) NOT NULL,</a:t>
            </a:r>
          </a:p>
          <a:p>
            <a:pPr>
              <a:lnSpc>
                <a:spcPts val="3619"/>
              </a:lnSpc>
            </a:pPr>
            <a:r>
              <a:rPr lang="en-US" sz="1143" dirty="0" err="1">
                <a:solidFill>
                  <a:srgbClr val="FAF2E9"/>
                </a:solidFill>
                <a:latin typeface="Arimo Bold"/>
              </a:rPr>
              <a:t>businessId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 VARCHAR (6) NOT NULL,</a:t>
            </a:r>
          </a:p>
          <a:p>
            <a:pPr>
              <a:lnSpc>
                <a:spcPts val="3619"/>
              </a:lnSpc>
            </a:pPr>
            <a:r>
              <a:rPr lang="en-US" sz="1143" dirty="0" err="1">
                <a:solidFill>
                  <a:srgbClr val="FAF2E9"/>
                </a:solidFill>
                <a:latin typeface="Arimo Bold"/>
              </a:rPr>
              <a:t>reviewStars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 INT,</a:t>
            </a:r>
          </a:p>
          <a:p>
            <a:pPr>
              <a:lnSpc>
                <a:spcPts val="3619"/>
              </a:lnSpc>
            </a:pPr>
            <a:r>
              <a:rPr lang="en-US" sz="1143" dirty="0" err="1">
                <a:solidFill>
                  <a:srgbClr val="FAF2E9"/>
                </a:solidFill>
                <a:latin typeface="Arimo Bold"/>
              </a:rPr>
              <a:t>reviewDate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 DATE,</a:t>
            </a:r>
          </a:p>
          <a:p>
            <a:pPr>
              <a:lnSpc>
                <a:spcPts val="3619"/>
              </a:lnSpc>
            </a:pPr>
            <a:r>
              <a:rPr lang="en-US" sz="1143" dirty="0" err="1">
                <a:solidFill>
                  <a:srgbClr val="FAF2E9"/>
                </a:solidFill>
                <a:latin typeface="Arimo Bold"/>
              </a:rPr>
              <a:t>reviewText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 VARCHAR (5000),</a:t>
            </a:r>
          </a:p>
          <a:p>
            <a:pPr>
              <a:lnSpc>
                <a:spcPts val="3619"/>
              </a:lnSpc>
            </a:pPr>
            <a:r>
              <a:rPr lang="en-US" sz="1143" dirty="0">
                <a:solidFill>
                  <a:srgbClr val="FAF2E9"/>
                </a:solidFill>
                <a:latin typeface="Arimo Bold"/>
              </a:rPr>
              <a:t>CONSTRAINT </a:t>
            </a:r>
            <a:r>
              <a:rPr lang="en-US" sz="1143" dirty="0" err="1">
                <a:solidFill>
                  <a:srgbClr val="FAF2E9"/>
                </a:solidFill>
                <a:latin typeface="Arimo Bold"/>
              </a:rPr>
              <a:t>pk_Review_reviewId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 PRIMARY KEY (</a:t>
            </a:r>
            <a:r>
              <a:rPr lang="en-US" sz="1143" dirty="0" err="1">
                <a:solidFill>
                  <a:srgbClr val="FAF2E9"/>
                </a:solidFill>
                <a:latin typeface="Arimo Bold"/>
              </a:rPr>
              <a:t>reviewId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),</a:t>
            </a:r>
          </a:p>
          <a:p>
            <a:pPr>
              <a:lnSpc>
                <a:spcPts val="3619"/>
              </a:lnSpc>
            </a:pPr>
            <a:r>
              <a:rPr lang="en-US" sz="1143" dirty="0">
                <a:solidFill>
                  <a:srgbClr val="FAF2E9"/>
                </a:solidFill>
                <a:latin typeface="Arimo Bold"/>
              </a:rPr>
              <a:t>CONSTRAINT </a:t>
            </a:r>
            <a:r>
              <a:rPr lang="en-US" sz="1143" dirty="0" err="1">
                <a:solidFill>
                  <a:srgbClr val="FAF2E9"/>
                </a:solidFill>
                <a:latin typeface="Arimo Bold"/>
              </a:rPr>
              <a:t>fk_Review_userId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 FOREIGN KEY (</a:t>
            </a:r>
            <a:r>
              <a:rPr lang="en-US" sz="1143" dirty="0" err="1">
                <a:solidFill>
                  <a:srgbClr val="FAF2E9"/>
                </a:solidFill>
                <a:latin typeface="Arimo Bold"/>
              </a:rPr>
              <a:t>userId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)</a:t>
            </a:r>
          </a:p>
          <a:p>
            <a:pPr algn="l">
              <a:lnSpc>
                <a:spcPts val="3619"/>
              </a:lnSpc>
            </a:pPr>
            <a:r>
              <a:rPr lang="en-US" sz="2585" dirty="0">
                <a:solidFill>
                  <a:srgbClr val="FAF2E9"/>
                </a:solidFill>
                <a:latin typeface="Barlow Light Bold"/>
              </a:rPr>
              <a:t> 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REFERENCES [</a:t>
            </a:r>
            <a:r>
              <a:rPr lang="en-US" sz="1143" dirty="0" err="1">
                <a:solidFill>
                  <a:srgbClr val="FAF2E9"/>
                </a:solidFill>
                <a:latin typeface="Arimo Bold"/>
              </a:rPr>
              <a:t>Terp.User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] (</a:t>
            </a:r>
            <a:r>
              <a:rPr lang="en-US" sz="1143" dirty="0" err="1">
                <a:solidFill>
                  <a:srgbClr val="FAF2E9"/>
                </a:solidFill>
                <a:latin typeface="Arimo Bold"/>
              </a:rPr>
              <a:t>userId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)</a:t>
            </a:r>
          </a:p>
          <a:p>
            <a:pPr>
              <a:lnSpc>
                <a:spcPts val="3619"/>
              </a:lnSpc>
            </a:pPr>
            <a:r>
              <a:rPr lang="en-US" sz="2585" dirty="0">
                <a:solidFill>
                  <a:srgbClr val="FAF2E9"/>
                </a:solidFill>
                <a:latin typeface="Barlow Light Bold"/>
              </a:rPr>
              <a:t> 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ON DELETE CASCADE ON UPDATE CASCADE,</a:t>
            </a:r>
          </a:p>
          <a:p>
            <a:pPr>
              <a:lnSpc>
                <a:spcPts val="3619"/>
              </a:lnSpc>
            </a:pPr>
            <a:r>
              <a:rPr lang="en-US" sz="1143" dirty="0">
                <a:solidFill>
                  <a:srgbClr val="FAF2E9"/>
                </a:solidFill>
                <a:latin typeface="Arimo Bold"/>
              </a:rPr>
              <a:t>CONSTRAINT </a:t>
            </a:r>
            <a:r>
              <a:rPr lang="en-US" sz="1143" dirty="0" err="1">
                <a:solidFill>
                  <a:srgbClr val="FAF2E9"/>
                </a:solidFill>
                <a:latin typeface="Arimo Bold"/>
              </a:rPr>
              <a:t>fk_Review_businessId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 FOREIGN KEY (</a:t>
            </a:r>
            <a:r>
              <a:rPr lang="en-US" sz="1143" dirty="0" err="1">
                <a:solidFill>
                  <a:srgbClr val="FAF2E9"/>
                </a:solidFill>
                <a:latin typeface="Arimo Bold"/>
              </a:rPr>
              <a:t>businessId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)</a:t>
            </a:r>
          </a:p>
          <a:p>
            <a:pPr>
              <a:lnSpc>
                <a:spcPts val="3619"/>
              </a:lnSpc>
            </a:pPr>
            <a:r>
              <a:rPr lang="en-US" sz="2585" dirty="0">
                <a:solidFill>
                  <a:srgbClr val="FAF2E9"/>
                </a:solidFill>
                <a:latin typeface="Barlow Light Bold"/>
              </a:rPr>
              <a:t> 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REFERENCES [</a:t>
            </a:r>
            <a:r>
              <a:rPr lang="en-US" sz="1143" dirty="0" err="1">
                <a:solidFill>
                  <a:srgbClr val="FAF2E9"/>
                </a:solidFill>
                <a:latin typeface="Arimo Bold"/>
              </a:rPr>
              <a:t>Terp.Business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] (</a:t>
            </a:r>
            <a:r>
              <a:rPr lang="en-US" sz="1143" dirty="0" err="1">
                <a:solidFill>
                  <a:srgbClr val="FAF2E9"/>
                </a:solidFill>
                <a:latin typeface="Arimo Bold"/>
              </a:rPr>
              <a:t>businessId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)</a:t>
            </a:r>
          </a:p>
          <a:p>
            <a:pPr>
              <a:lnSpc>
                <a:spcPts val="3619"/>
              </a:lnSpc>
            </a:pPr>
            <a:r>
              <a:rPr lang="en-US" sz="2585" dirty="0">
                <a:solidFill>
                  <a:srgbClr val="FAF2E9"/>
                </a:solidFill>
                <a:latin typeface="Barlow Light Bold"/>
              </a:rPr>
              <a:t> </a:t>
            </a:r>
            <a:r>
              <a:rPr lang="en-US" sz="1143" dirty="0">
                <a:solidFill>
                  <a:srgbClr val="FAF2E9"/>
                </a:solidFill>
                <a:latin typeface="Arimo Bold"/>
              </a:rPr>
              <a:t>ON DELETE CASCADE ON UPDATE CASCADE )</a:t>
            </a:r>
          </a:p>
          <a:p>
            <a:pPr>
              <a:lnSpc>
                <a:spcPts val="3619"/>
              </a:lnSpc>
            </a:pPr>
            <a:endParaRPr lang="en-US" sz="1143" dirty="0">
              <a:solidFill>
                <a:srgbClr val="FAF2E9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895168" y="-1780606"/>
            <a:ext cx="9941433" cy="81644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212644" y="907432"/>
            <a:ext cx="6093311" cy="54763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474379">
            <a:off x="7824248" y="5143500"/>
            <a:ext cx="6079617" cy="8229600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737632" y="5819269"/>
            <a:ext cx="6492240" cy="0"/>
          </a:xfrm>
          <a:prstGeom prst="line">
            <a:avLst/>
          </a:prstGeom>
          <a:ln w="47625" cap="rnd">
            <a:solidFill>
              <a:srgbClr val="FFFFFF">
                <a:alpha val="44706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847313" y="2808287"/>
            <a:ext cx="5791908" cy="5657850"/>
            <a:chOff x="0" y="0"/>
            <a:chExt cx="4828540" cy="4716780"/>
          </a:xfrm>
        </p:grpSpPr>
        <p:sp>
          <p:nvSpPr>
            <p:cNvPr id="7" name="Freeform 7"/>
            <p:cNvSpPr/>
            <p:nvPr/>
          </p:nvSpPr>
          <p:spPr>
            <a:xfrm>
              <a:off x="0" y="-7620"/>
              <a:ext cx="4833620" cy="4726940"/>
            </a:xfrm>
            <a:custGeom>
              <a:avLst/>
              <a:gdLst/>
              <a:ahLst/>
              <a:cxnLst/>
              <a:rect l="l" t="t" r="r" b="b"/>
              <a:pathLst>
                <a:path w="4833620" h="472694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79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09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39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1" y="4281170"/>
                    <a:pt x="4535170" y="4335780"/>
                    <a:pt x="4491991" y="4382770"/>
                  </a:cubicBezTo>
                  <a:cubicBezTo>
                    <a:pt x="4453891" y="4424679"/>
                    <a:pt x="4411981" y="4466590"/>
                    <a:pt x="4345941" y="4467860"/>
                  </a:cubicBezTo>
                  <a:cubicBezTo>
                    <a:pt x="4330700" y="4467860"/>
                    <a:pt x="4316731" y="4483100"/>
                    <a:pt x="4301491" y="4490720"/>
                  </a:cubicBezTo>
                  <a:cubicBezTo>
                    <a:pt x="4236720" y="4518660"/>
                    <a:pt x="4169411" y="4542790"/>
                    <a:pt x="4105911" y="4573270"/>
                  </a:cubicBezTo>
                  <a:cubicBezTo>
                    <a:pt x="3989070" y="4629150"/>
                    <a:pt x="3863341" y="4638040"/>
                    <a:pt x="3737611" y="4643120"/>
                  </a:cubicBezTo>
                  <a:cubicBezTo>
                    <a:pt x="3689351" y="4645660"/>
                    <a:pt x="3639820" y="4641850"/>
                    <a:pt x="3591561" y="4645660"/>
                  </a:cubicBezTo>
                  <a:cubicBezTo>
                    <a:pt x="3567431" y="4646930"/>
                    <a:pt x="3544570" y="4658360"/>
                    <a:pt x="3521711" y="4663440"/>
                  </a:cubicBezTo>
                  <a:cubicBezTo>
                    <a:pt x="3511551" y="4665980"/>
                    <a:pt x="3501391" y="4664710"/>
                    <a:pt x="3489961" y="4665980"/>
                  </a:cubicBezTo>
                  <a:cubicBezTo>
                    <a:pt x="3474720" y="4667250"/>
                    <a:pt x="3459481" y="4671060"/>
                    <a:pt x="3444241" y="4669790"/>
                  </a:cubicBezTo>
                  <a:cubicBezTo>
                    <a:pt x="3429000" y="4667250"/>
                    <a:pt x="3418841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l="-30027" r="-30027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303961" y="4525963"/>
            <a:ext cx="8282826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AF2E9"/>
                </a:solidFill>
                <a:latin typeface="TAN Mon Cheri"/>
              </a:rPr>
              <a:t>Use Cases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2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1000"/>
          </a:blip>
          <a:srcRect/>
          <a:stretch>
            <a:fillRect/>
          </a:stretch>
        </p:blipFill>
        <p:spPr>
          <a:xfrm>
            <a:off x="16247826" y="-2025484"/>
            <a:ext cx="4772794" cy="5273806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404278" y="2159726"/>
            <a:ext cx="7432574" cy="5967548"/>
            <a:chOff x="0" y="0"/>
            <a:chExt cx="7467600" cy="59956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2429510" y="5210810"/>
              <a:ext cx="2606040" cy="791210"/>
            </a:xfrm>
            <a:custGeom>
              <a:avLst/>
              <a:gdLst/>
              <a:ahLst/>
              <a:cxnLst/>
              <a:rect l="l" t="t" r="r" b="b"/>
              <a:pathLst>
                <a:path w="2606040" h="79121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3"/>
              <a:stretch>
                <a:fillRect r="-9885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355146" y="1955217"/>
            <a:ext cx="9744077" cy="6376567"/>
            <a:chOff x="0" y="0"/>
            <a:chExt cx="12992103" cy="8502089"/>
          </a:xfrm>
        </p:grpSpPr>
        <p:sp>
          <p:nvSpPr>
            <p:cNvPr id="9" name="TextBox 9"/>
            <p:cNvSpPr txBox="1"/>
            <p:nvPr/>
          </p:nvSpPr>
          <p:spPr>
            <a:xfrm>
              <a:off x="0" y="-66675"/>
              <a:ext cx="12992103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1B1B1B"/>
                  </a:solidFill>
                  <a:latin typeface="Barlow Medium Bold"/>
                </a:rPr>
                <a:t>Feedback to improve lowest-rated branch.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65392"/>
              <a:ext cx="12992103" cy="7436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1B1B1B"/>
                  </a:solidFill>
                  <a:latin typeface="Barlow Light Bold"/>
                </a:rPr>
                <a:t>CREATE VIEW dbo.User_tips AS</a:t>
              </a:r>
            </a:p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1B1B1B"/>
                  </a:solidFill>
                  <a:latin typeface="Barlow Light Bold"/>
                </a:rPr>
                <a:t>Select b.businessName AS 'Business', </a:t>
              </a:r>
            </a:p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1B1B1B"/>
                  </a:solidFill>
                  <a:latin typeface="Barlow Light Bold"/>
                </a:rPr>
                <a:t>CONCAT(b.businessAddress, ', ', b.businessCity, ', ', </a:t>
              </a:r>
            </a:p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1B1B1B"/>
                  </a:solidFill>
                  <a:latin typeface="Barlow Light Bold"/>
                </a:rPr>
                <a:t>b.businessState, ', ',b.businessPostalCode) AS 'Business Address', </a:t>
              </a:r>
            </a:p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1B1B1B"/>
                  </a:solidFill>
                  <a:latin typeface="Barlow Light Bold"/>
                </a:rPr>
                <a:t>b.businessStars AS 'Business Rating', t.tipText AS 'Feedback'</a:t>
              </a:r>
            </a:p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1B1B1B"/>
                  </a:solidFill>
                  <a:latin typeface="Barlow Light Bold"/>
                </a:rPr>
                <a:t>from [dbo].[Terp.Business] b inner join [dbo].[Terp.Tip] t on </a:t>
              </a:r>
            </a:p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1B1B1B"/>
                  </a:solidFill>
                  <a:latin typeface="Barlow Light Bold"/>
                </a:rPr>
                <a:t>b.businessId = t.businessId</a:t>
              </a:r>
            </a:p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1B1B1B"/>
                  </a:solidFill>
                  <a:latin typeface="Barlow Light Bold"/>
                </a:rPr>
                <a:t>where b.businessStars = (Select min(businessStars) from </a:t>
              </a:r>
            </a:p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1B1B1B"/>
                  </a:solidFill>
                  <a:latin typeface="Barlow Light Bold"/>
                </a:rPr>
                <a:t>[dbo].[Terp.Business] ) ;</a:t>
              </a:r>
            </a:p>
            <a:p>
              <a:pPr>
                <a:lnSpc>
                  <a:spcPts val="3639"/>
                </a:lnSpc>
              </a:pPr>
              <a:endParaRPr lang="en-US" sz="2599">
                <a:solidFill>
                  <a:srgbClr val="1B1B1B"/>
                </a:solidFill>
                <a:latin typeface="Barlow Light Bold"/>
              </a:endParaRPr>
            </a:p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1B1B1B"/>
                  </a:solidFill>
                  <a:latin typeface="Barlow Light Bold"/>
                </a:rPr>
                <a:t>SELECT * FROM dbo.User_tips;</a:t>
              </a:r>
            </a:p>
            <a:p>
              <a:pPr>
                <a:lnSpc>
                  <a:spcPts val="3639"/>
                </a:lnSpc>
              </a:pPr>
              <a:endParaRPr lang="en-US" sz="2599">
                <a:solidFill>
                  <a:srgbClr val="1B1B1B"/>
                </a:solidFill>
                <a:latin typeface="Barlow Light Bold"/>
              </a:endParaRPr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alphaModFix amt="50000"/>
          </a:blip>
          <a:srcRect/>
          <a:stretch>
            <a:fillRect/>
          </a:stretch>
        </p:blipFill>
        <p:spPr>
          <a:xfrm rot="1243438">
            <a:off x="4274550" y="7922413"/>
            <a:ext cx="3775729" cy="378994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alphaModFix amt="27000"/>
          </a:blip>
          <a:srcRect/>
          <a:stretch>
            <a:fillRect/>
          </a:stretch>
        </p:blipFill>
        <p:spPr>
          <a:xfrm>
            <a:off x="-2513736" y="1551117"/>
            <a:ext cx="7577447" cy="103094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490</Words>
  <Application>Microsoft Macintosh PowerPoint</Application>
  <PresentationFormat>Custom</PresentationFormat>
  <Paragraphs>75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Barlow Light Italics</vt:lpstr>
      <vt:lpstr>Barlow Light Bold</vt:lpstr>
      <vt:lpstr>Calibri</vt:lpstr>
      <vt:lpstr>Arial</vt:lpstr>
      <vt:lpstr>Barlow Medium Bold</vt:lpstr>
      <vt:lpstr>TAN Mon Cheri</vt:lpstr>
      <vt:lpstr>Arimo Bold</vt:lpstr>
      <vt:lpstr>Barlow Light</vt:lpstr>
      <vt:lpstr>Barlow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Project_0503_07_Presentation</dc:title>
  <cp:lastModifiedBy>Mehul Gupta</cp:lastModifiedBy>
  <cp:revision>3</cp:revision>
  <dcterms:created xsi:type="dcterms:W3CDTF">2006-08-16T00:00:00Z</dcterms:created>
  <dcterms:modified xsi:type="dcterms:W3CDTF">2022-01-05T04:31:31Z</dcterms:modified>
  <dc:identifier>DAEyB_c_dbo</dc:identifier>
</cp:coreProperties>
</file>